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6992dc09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6992dc09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6992dc0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46992dc0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6992dc0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6992dc09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6992dc09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6992dc09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6992dc09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46992dc09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4" y="904800"/>
            <a:ext cx="39987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sz="2200">
                <a:latin typeface="Georgia"/>
                <a:ea typeface="Georgia"/>
                <a:cs typeface="Georgia"/>
                <a:sym typeface="Georgia"/>
              </a:rPr>
              <a:t>“</a:t>
            </a:r>
            <a:r>
              <a:rPr lang="en-GB" sz="2200">
                <a:latin typeface="Georgia"/>
                <a:ea typeface="Georgia"/>
                <a:cs typeface="Georgia"/>
                <a:sym typeface="Georgia"/>
              </a:rPr>
              <a:t>In forgotten letters”: </a:t>
            </a:r>
            <a:br>
              <a:rPr lang="en-GB" sz="2200">
                <a:latin typeface="Georgia"/>
                <a:ea typeface="Georgia"/>
                <a:cs typeface="Georgia"/>
                <a:sym typeface="Georgia"/>
              </a:rPr>
            </a:br>
            <a:r>
              <a:rPr lang="en-GB" sz="2200">
                <a:latin typeface="Georgia"/>
                <a:ea typeface="Georgia"/>
                <a:cs typeface="Georgia"/>
                <a:sym typeface="Georgia"/>
              </a:rPr>
              <a:t>Open reading and Ashbery’s poetics of enclosure and disclosure</a:t>
            </a:r>
            <a:br>
              <a:rPr lang="en-GB" sz="2200">
                <a:latin typeface="Georgia"/>
                <a:ea typeface="Georgia"/>
                <a:cs typeface="Georgia"/>
                <a:sym typeface="Georgia"/>
              </a:rPr>
            </a:br>
            <a:endParaRPr sz="1400">
              <a:solidFill>
                <a:schemeClr val="dk2"/>
              </a:solidFill>
              <a:latin typeface="Georgia"/>
              <a:ea typeface="Georgia"/>
              <a:cs typeface="Georgia"/>
              <a:sym typeface="Georgia"/>
            </a:endParaRPr>
          </a:p>
          <a:p>
            <a:pPr indent="0" lvl="0" marL="0" rtl="0" algn="l">
              <a:spcBef>
                <a:spcPts val="0"/>
              </a:spcBef>
              <a:spcAft>
                <a:spcPts val="0"/>
              </a:spcAft>
              <a:buNone/>
            </a:pPr>
            <a:r>
              <a:t/>
            </a:r>
            <a:endParaRPr sz="2200">
              <a:latin typeface="Georgia"/>
              <a:ea typeface="Georgia"/>
              <a:cs typeface="Georgia"/>
              <a:sym typeface="Georgia"/>
            </a:endParaRPr>
          </a:p>
        </p:txBody>
      </p:sp>
      <p:sp>
        <p:nvSpPr>
          <p:cNvPr id="55" name="Google Shape;55;p13"/>
          <p:cNvSpPr txBox="1"/>
          <p:nvPr>
            <p:ph idx="1" type="subTitle"/>
          </p:nvPr>
        </p:nvSpPr>
        <p:spPr>
          <a:xfrm>
            <a:off x="311700" y="2717050"/>
            <a:ext cx="5082900" cy="728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50000"/>
              <a:buFont typeface="Arial"/>
              <a:buNone/>
            </a:pPr>
            <a:br>
              <a:rPr lang="en-GB" sz="2200">
                <a:solidFill>
                  <a:schemeClr val="dk1"/>
                </a:solidFill>
                <a:latin typeface="Georgia"/>
                <a:ea typeface="Georgia"/>
                <a:cs typeface="Georgia"/>
                <a:sym typeface="Georgia"/>
              </a:rPr>
            </a:br>
            <a:r>
              <a:rPr lang="en-GB" sz="1400">
                <a:latin typeface="Georgia"/>
                <a:ea typeface="Georgia"/>
                <a:cs typeface="Georgia"/>
                <a:sym typeface="Georgia"/>
              </a:rPr>
              <a:t>Dr. Heleina Burton</a:t>
            </a:r>
            <a:br>
              <a:rPr lang="en-GB" sz="1400">
                <a:latin typeface="Georgia"/>
                <a:ea typeface="Georgia"/>
                <a:cs typeface="Georgia"/>
                <a:sym typeface="Georgia"/>
              </a:rPr>
            </a:br>
            <a:r>
              <a:rPr lang="en-GB" sz="1400">
                <a:latin typeface="Georgia"/>
                <a:ea typeface="Georgia"/>
                <a:cs typeface="Georgia"/>
                <a:sym typeface="Georgia"/>
              </a:rPr>
              <a:t>May 2023</a:t>
            </a:r>
            <a:endParaRPr sz="1400">
              <a:latin typeface="Georgia"/>
              <a:ea typeface="Georgia"/>
              <a:cs typeface="Georgia"/>
              <a:sym typeface="Georgia"/>
            </a:endParaRPr>
          </a:p>
        </p:txBody>
      </p:sp>
      <p:pic>
        <p:nvPicPr>
          <p:cNvPr id="56" name="Google Shape;56;p13"/>
          <p:cNvPicPr preferRelativeResize="0"/>
          <p:nvPr/>
        </p:nvPicPr>
        <p:blipFill>
          <a:blip r:embed="rId3">
            <a:alphaModFix/>
          </a:blip>
          <a:stretch>
            <a:fillRect/>
          </a:stretch>
        </p:blipFill>
        <p:spPr>
          <a:xfrm>
            <a:off x="5018225" y="744563"/>
            <a:ext cx="3444603" cy="34871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Georgia"/>
                <a:ea typeface="Georgia"/>
                <a:cs typeface="Georgia"/>
                <a:sym typeface="Georgia"/>
              </a:rPr>
              <a:t>Open reading…</a:t>
            </a:r>
            <a:endParaRPr>
              <a:latin typeface="Georgia"/>
              <a:ea typeface="Georgia"/>
              <a:cs typeface="Georgia"/>
              <a:sym typeface="Georgia"/>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solidFill>
                <a:schemeClr val="dk1"/>
              </a:solidFill>
              <a:latin typeface="Georgia"/>
              <a:ea typeface="Georgia"/>
              <a:cs typeface="Georgia"/>
              <a:sym typeface="Georgia"/>
            </a:endParaRPr>
          </a:p>
          <a:p>
            <a:pPr indent="0" lvl="0" marL="0" rtl="0" algn="l">
              <a:spcBef>
                <a:spcPts val="1200"/>
              </a:spcBef>
              <a:spcAft>
                <a:spcPts val="0"/>
              </a:spcAft>
              <a:buNone/>
            </a:pPr>
            <a:r>
              <a:rPr lang="en-GB">
                <a:solidFill>
                  <a:schemeClr val="dk1"/>
                </a:solidFill>
                <a:latin typeface="Georgia"/>
                <a:ea typeface="Georgia"/>
                <a:cs typeface="Georgia"/>
                <a:sym typeface="Georgia"/>
              </a:rPr>
              <a:t>“...an ‘open’ situation, in movement. A work in progress.”</a:t>
            </a:r>
            <a:br>
              <a:rPr lang="en-GB">
                <a:solidFill>
                  <a:schemeClr val="dk1"/>
                </a:solidFill>
                <a:latin typeface="Georgia"/>
                <a:ea typeface="Georgia"/>
                <a:cs typeface="Georgia"/>
                <a:sym typeface="Georgia"/>
              </a:rPr>
            </a:br>
            <a:r>
              <a:rPr lang="en-GB" sz="1400">
                <a:solidFill>
                  <a:srgbClr val="434343"/>
                </a:solidFill>
                <a:latin typeface="Georgia"/>
                <a:ea typeface="Georgia"/>
                <a:cs typeface="Georgia"/>
                <a:sym typeface="Georgia"/>
              </a:rPr>
              <a:t>Umberto Eco,</a:t>
            </a:r>
            <a:r>
              <a:rPr lang="en-GB">
                <a:solidFill>
                  <a:schemeClr val="dk1"/>
                </a:solidFill>
                <a:latin typeface="Georgia"/>
                <a:ea typeface="Georgia"/>
                <a:cs typeface="Georgia"/>
                <a:sym typeface="Georgia"/>
              </a:rPr>
              <a:t> </a:t>
            </a:r>
            <a:r>
              <a:rPr lang="en-GB" sz="1400">
                <a:solidFill>
                  <a:srgbClr val="434343"/>
                </a:solidFill>
                <a:latin typeface="Georgia"/>
                <a:ea typeface="Georgia"/>
                <a:cs typeface="Georgia"/>
                <a:sym typeface="Georgia"/>
              </a:rPr>
              <a:t>f</a:t>
            </a:r>
            <a:r>
              <a:rPr lang="en-GB" sz="1400">
                <a:solidFill>
                  <a:srgbClr val="434343"/>
                </a:solidFill>
                <a:latin typeface="Georgia"/>
                <a:ea typeface="Georgia"/>
                <a:cs typeface="Georgia"/>
                <a:sym typeface="Georgia"/>
              </a:rPr>
              <a:t>rom </a:t>
            </a:r>
            <a:r>
              <a:rPr i="1" lang="en-GB" sz="1400">
                <a:solidFill>
                  <a:srgbClr val="434343"/>
                </a:solidFill>
                <a:latin typeface="Georgia"/>
                <a:ea typeface="Georgia"/>
                <a:cs typeface="Georgia"/>
                <a:sym typeface="Georgia"/>
              </a:rPr>
              <a:t>The Open Work</a:t>
            </a:r>
            <a:r>
              <a:rPr lang="en-GB" sz="1400">
                <a:solidFill>
                  <a:srgbClr val="434343"/>
                </a:solidFill>
                <a:latin typeface="Georgia"/>
                <a:ea typeface="Georgia"/>
                <a:cs typeface="Georgia"/>
                <a:sym typeface="Georgia"/>
              </a:rPr>
              <a:t> (1962)</a:t>
            </a:r>
            <a:endParaRPr sz="1400">
              <a:solidFill>
                <a:srgbClr val="434343"/>
              </a:solidFill>
              <a:latin typeface="Georgia"/>
              <a:ea typeface="Georgia"/>
              <a:cs typeface="Georgia"/>
              <a:sym typeface="Georgia"/>
            </a:endParaRPr>
          </a:p>
          <a:p>
            <a:pPr indent="0" lvl="0" marL="0" rtl="0" algn="l">
              <a:spcBef>
                <a:spcPts val="1200"/>
              </a:spcBef>
              <a:spcAft>
                <a:spcPts val="0"/>
              </a:spcAft>
              <a:buNone/>
            </a:pPr>
            <a:r>
              <a:t/>
            </a:r>
            <a:endParaRPr>
              <a:solidFill>
                <a:schemeClr val="dk1"/>
              </a:solidFill>
              <a:latin typeface="Georgia"/>
              <a:ea typeface="Georgia"/>
              <a:cs typeface="Georgia"/>
              <a:sym typeface="Georgia"/>
            </a:endParaRPr>
          </a:p>
          <a:p>
            <a:pPr indent="0" lvl="0" marL="0" rtl="0" algn="l">
              <a:spcBef>
                <a:spcPts val="1200"/>
              </a:spcBef>
              <a:spcAft>
                <a:spcPts val="0"/>
              </a:spcAft>
              <a:buNone/>
            </a:pPr>
            <a:r>
              <a:t/>
            </a:r>
            <a:endParaRPr>
              <a:solidFill>
                <a:schemeClr val="dk1"/>
              </a:solidFill>
              <a:latin typeface="Georgia"/>
              <a:ea typeface="Georgia"/>
              <a:cs typeface="Georgia"/>
              <a:sym typeface="Georgia"/>
            </a:endParaRPr>
          </a:p>
          <a:p>
            <a:pPr indent="0" lvl="0" marL="0" rtl="0" algn="l">
              <a:spcBef>
                <a:spcPts val="1200"/>
              </a:spcBef>
              <a:spcAft>
                <a:spcPts val="1200"/>
              </a:spcAft>
              <a:buNone/>
            </a:pPr>
            <a:r>
              <a:rPr lang="en-GB">
                <a:solidFill>
                  <a:schemeClr val="dk1"/>
                </a:solidFill>
                <a:latin typeface="Georgia"/>
                <a:ea typeface="Georgia"/>
                <a:cs typeface="Georgia"/>
                <a:sym typeface="Georgia"/>
              </a:rPr>
              <a:t>“...at once </a:t>
            </a:r>
            <a:r>
              <a:rPr lang="en-GB">
                <a:solidFill>
                  <a:schemeClr val="dk1"/>
                </a:solidFill>
                <a:latin typeface="Georgia"/>
                <a:ea typeface="Georgia"/>
                <a:cs typeface="Georgia"/>
                <a:sym typeface="Georgia"/>
              </a:rPr>
              <a:t>rhetorically open and reticent… [it] can e</a:t>
            </a:r>
            <a:r>
              <a:rPr lang="en-GB">
                <a:solidFill>
                  <a:schemeClr val="dk1"/>
                </a:solidFill>
                <a:latin typeface="Georgia"/>
                <a:ea typeface="Georgia"/>
                <a:cs typeface="Georgia"/>
                <a:sym typeface="Georgia"/>
              </a:rPr>
              <a:t>nclose and disclose at the same time.”</a:t>
            </a:r>
            <a:br>
              <a:rPr lang="en-GB">
                <a:solidFill>
                  <a:schemeClr val="dk1"/>
                </a:solidFill>
                <a:latin typeface="Georgia"/>
                <a:ea typeface="Georgia"/>
                <a:cs typeface="Georgia"/>
                <a:sym typeface="Georgia"/>
              </a:rPr>
            </a:br>
            <a:r>
              <a:rPr lang="en-GB" sz="1400">
                <a:solidFill>
                  <a:srgbClr val="434343"/>
                </a:solidFill>
                <a:latin typeface="Georgia"/>
                <a:ea typeface="Georgia"/>
                <a:cs typeface="Georgia"/>
                <a:sym typeface="Georgia"/>
              </a:rPr>
              <a:t>Catherine Imbriglio, ‘‘Our days put on such reticence’: The rhetoric of the closet in John Ashbery's ‘Some Trees’ (1995)</a:t>
            </a:r>
            <a:endParaRPr sz="1400">
              <a:solidFill>
                <a:srgbClr val="434343"/>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675375" y="165800"/>
            <a:ext cx="4272600" cy="2568600"/>
          </a:xfrm>
          <a:prstGeom prst="rect">
            <a:avLst/>
          </a:prstGeom>
        </p:spPr>
        <p:txBody>
          <a:bodyPr anchorCtr="0" anchor="t" bIns="91425" lIns="91425" spcFirstLastPara="1" rIns="91425" wrap="square" tIns="91425">
            <a:normAutofit/>
          </a:bodyPr>
          <a:lstStyle/>
          <a:p>
            <a:pPr indent="457200" lvl="0" marL="914400" rtl="0" algn="l">
              <a:spcBef>
                <a:spcPts val="0"/>
              </a:spcBef>
              <a:spcAft>
                <a:spcPts val="0"/>
              </a:spcAft>
              <a:buNone/>
            </a:pPr>
            <a:r>
              <a:t/>
            </a:r>
            <a:endParaRPr sz="900">
              <a:solidFill>
                <a:schemeClr val="dk1"/>
              </a:solidFill>
            </a:endParaRPr>
          </a:p>
          <a:p>
            <a:pPr indent="457200" lvl="0" marL="914400" rtl="0" algn="l">
              <a:spcBef>
                <a:spcPts val="0"/>
              </a:spcBef>
              <a:spcAft>
                <a:spcPts val="0"/>
              </a:spcAft>
              <a:buNone/>
            </a:pPr>
            <a:r>
              <a:t/>
            </a:r>
            <a:endParaRPr sz="900">
              <a:solidFill>
                <a:schemeClr val="dk1"/>
              </a:solidFill>
            </a:endParaRPr>
          </a:p>
          <a:p>
            <a:pPr indent="457200" lvl="0" marL="914400" rtl="0" algn="l">
              <a:spcBef>
                <a:spcPts val="0"/>
              </a:spcBef>
              <a:spcAft>
                <a:spcPts val="0"/>
              </a:spcAft>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latin typeface="Georgia"/>
                <a:ea typeface="Georgia"/>
                <a:cs typeface="Georgia"/>
                <a:sym typeface="Georgia"/>
              </a:rPr>
              <a:t>“Still, that poetry does sometimes occur</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GB">
                <a:solidFill>
                  <a:schemeClr val="dk1"/>
                </a:solidFill>
                <a:latin typeface="Georgia"/>
                <a:ea typeface="Georgia"/>
                <a:cs typeface="Georgia"/>
                <a:sym typeface="Georgia"/>
              </a:rPr>
              <a:t>If only in creases in forgotten letters</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GB">
                <a:solidFill>
                  <a:schemeClr val="dk1"/>
                </a:solidFill>
                <a:latin typeface="Georgia"/>
                <a:ea typeface="Georgia"/>
                <a:cs typeface="Georgia"/>
                <a:sym typeface="Georgia"/>
              </a:rPr>
              <a:t>Packed away in trunks in the attic…”</a:t>
            </a:r>
            <a:endParaRPr>
              <a:solidFill>
                <a:schemeClr val="dk1"/>
              </a:solidFill>
              <a:latin typeface="Georgia"/>
              <a:ea typeface="Georgia"/>
              <a:cs typeface="Georgia"/>
              <a:sym typeface="Georgia"/>
            </a:endParaRPr>
          </a:p>
          <a:p>
            <a:pPr indent="0" lvl="0" marL="0" rtl="0" algn="l">
              <a:spcBef>
                <a:spcPts val="0"/>
              </a:spcBef>
              <a:spcAft>
                <a:spcPts val="1200"/>
              </a:spcAft>
              <a:buNone/>
            </a:pPr>
            <a:r>
              <a:rPr lang="en-GB" sz="1200">
                <a:latin typeface="Georgia"/>
                <a:ea typeface="Georgia"/>
                <a:cs typeface="Georgia"/>
                <a:sym typeface="Georgia"/>
              </a:rPr>
              <a:t>From ‘Grand Galop’ (1974)</a:t>
            </a:r>
            <a:endParaRPr sz="1200">
              <a:latin typeface="Georgia"/>
              <a:ea typeface="Georgia"/>
              <a:cs typeface="Georgia"/>
              <a:sym typeface="Georgia"/>
            </a:endParaRPr>
          </a:p>
        </p:txBody>
      </p:sp>
      <p:sp>
        <p:nvSpPr>
          <p:cNvPr id="68" name="Google Shape;68;p15"/>
          <p:cNvSpPr txBox="1"/>
          <p:nvPr>
            <p:ph idx="1" type="body"/>
          </p:nvPr>
        </p:nvSpPr>
        <p:spPr>
          <a:xfrm>
            <a:off x="5565475" y="2055925"/>
            <a:ext cx="3130800" cy="289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400">
                <a:solidFill>
                  <a:schemeClr val="dk1"/>
                </a:solidFill>
                <a:latin typeface="Georgia"/>
                <a:ea typeface="Georgia"/>
                <a:cs typeface="Georgia"/>
                <a:sym typeface="Georgia"/>
              </a:rPr>
              <a:t>“Unfortunately, I’m not very good at ‘explaining’ my work. I once tried to do this in a question-and-answer period with some students of my friend Richard Howard, after which he told me: ‘They wanted the key to your poetry, but you presented them with a new set of locks.’”</a:t>
            </a:r>
            <a:br>
              <a:rPr lang="en-GB" sz="1400">
                <a:solidFill>
                  <a:schemeClr val="dk1"/>
                </a:solidFill>
                <a:latin typeface="Georgia"/>
                <a:ea typeface="Georgia"/>
                <a:cs typeface="Georgia"/>
                <a:sym typeface="Georgia"/>
              </a:rPr>
            </a:br>
            <a:r>
              <a:rPr lang="en-GB" sz="1200">
                <a:latin typeface="Georgia"/>
                <a:ea typeface="Georgia"/>
                <a:cs typeface="Georgia"/>
                <a:sym typeface="Georgia"/>
              </a:rPr>
              <a:t>From </a:t>
            </a:r>
            <a:r>
              <a:rPr i="1" lang="en-GB" sz="1050">
                <a:solidFill>
                  <a:srgbClr val="4D5156"/>
                </a:solidFill>
                <a:highlight>
                  <a:srgbClr val="FFFFFF"/>
                </a:highlight>
                <a:latin typeface="Georgia"/>
                <a:ea typeface="Georgia"/>
                <a:cs typeface="Georgia"/>
                <a:sym typeface="Georgia"/>
              </a:rPr>
              <a:t>Other Traditions (The Charles Eliot </a:t>
            </a:r>
            <a:r>
              <a:rPr i="1" lang="en-GB" sz="1050">
                <a:solidFill>
                  <a:srgbClr val="5F6368"/>
                </a:solidFill>
                <a:highlight>
                  <a:srgbClr val="FFFFFF"/>
                </a:highlight>
                <a:latin typeface="Georgia"/>
                <a:ea typeface="Georgia"/>
                <a:cs typeface="Georgia"/>
                <a:sym typeface="Georgia"/>
              </a:rPr>
              <a:t>Norton Lectures</a:t>
            </a:r>
            <a:r>
              <a:rPr i="1" lang="en-GB" sz="1050">
                <a:solidFill>
                  <a:srgbClr val="4D5156"/>
                </a:solidFill>
                <a:highlight>
                  <a:srgbClr val="FFFFFF"/>
                </a:highlight>
                <a:latin typeface="Georgia"/>
                <a:ea typeface="Georgia"/>
                <a:cs typeface="Georgia"/>
                <a:sym typeface="Georgia"/>
              </a:rPr>
              <a:t>)</a:t>
            </a:r>
            <a:r>
              <a:rPr lang="en-GB" sz="1050">
                <a:solidFill>
                  <a:srgbClr val="4D5156"/>
                </a:solidFill>
                <a:highlight>
                  <a:srgbClr val="FFFFFF"/>
                </a:highlight>
                <a:latin typeface="Georgia"/>
                <a:ea typeface="Georgia"/>
                <a:cs typeface="Georgia"/>
                <a:sym typeface="Georgia"/>
              </a:rPr>
              <a:t> (2001)</a:t>
            </a:r>
            <a:endParaRPr sz="1400">
              <a:solidFill>
                <a:schemeClr val="dk1"/>
              </a:solidFill>
              <a:latin typeface="Georgia"/>
              <a:ea typeface="Georgia"/>
              <a:cs typeface="Georgia"/>
              <a:sym typeface="Georgia"/>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4871100" y="4604250"/>
            <a:ext cx="4192800" cy="443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sz="1000">
                <a:solidFill>
                  <a:srgbClr val="3B485E"/>
                </a:solidFill>
                <a:highlight>
                  <a:srgbClr val="FFFFFF"/>
                </a:highlight>
                <a:latin typeface="Georgia"/>
                <a:ea typeface="Georgia"/>
                <a:cs typeface="Georgia"/>
                <a:sym typeface="Georgia"/>
              </a:rPr>
              <a:t>Emily Dickinson, ‘We talked with each other </a:t>
            </a:r>
            <a:br>
              <a:rPr lang="en-GB" sz="1000">
                <a:solidFill>
                  <a:srgbClr val="3B485E"/>
                </a:solidFill>
                <a:highlight>
                  <a:srgbClr val="FFFFFF"/>
                </a:highlight>
                <a:latin typeface="Georgia"/>
                <a:ea typeface="Georgia"/>
                <a:cs typeface="Georgia"/>
                <a:sym typeface="Georgia"/>
              </a:rPr>
            </a:br>
            <a:r>
              <a:rPr lang="en-GB" sz="1000">
                <a:solidFill>
                  <a:srgbClr val="3B485E"/>
                </a:solidFill>
                <a:highlight>
                  <a:srgbClr val="FFFFFF"/>
                </a:highlight>
                <a:latin typeface="Georgia"/>
                <a:ea typeface="Georgia"/>
                <a:cs typeface="Georgia"/>
                <a:sym typeface="Georgia"/>
              </a:rPr>
              <a:t>about each other’, c. 1879,</a:t>
            </a:r>
            <a:endParaRPr sz="1000">
              <a:latin typeface="Georgia"/>
              <a:ea typeface="Georgia"/>
              <a:cs typeface="Georgia"/>
              <a:sym typeface="Georgia"/>
            </a:endParaRPr>
          </a:p>
        </p:txBody>
      </p:sp>
      <p:pic>
        <p:nvPicPr>
          <p:cNvPr id="74" name="Google Shape;74;p16"/>
          <p:cNvPicPr preferRelativeResize="0"/>
          <p:nvPr/>
        </p:nvPicPr>
        <p:blipFill>
          <a:blip r:embed="rId3">
            <a:alphaModFix/>
          </a:blip>
          <a:stretch>
            <a:fillRect/>
          </a:stretch>
        </p:blipFill>
        <p:spPr>
          <a:xfrm>
            <a:off x="4959648" y="362963"/>
            <a:ext cx="4008103" cy="4125776"/>
          </a:xfrm>
          <a:prstGeom prst="rect">
            <a:avLst/>
          </a:prstGeom>
          <a:noFill/>
          <a:ln>
            <a:noFill/>
          </a:ln>
        </p:spPr>
      </p:pic>
      <p:pic>
        <p:nvPicPr>
          <p:cNvPr id="75" name="Google Shape;75;p16"/>
          <p:cNvPicPr preferRelativeResize="0"/>
          <p:nvPr/>
        </p:nvPicPr>
        <p:blipFill>
          <a:blip r:embed="rId4">
            <a:alphaModFix/>
          </a:blip>
          <a:stretch>
            <a:fillRect/>
          </a:stretch>
        </p:blipFill>
        <p:spPr>
          <a:xfrm>
            <a:off x="311700" y="957225"/>
            <a:ext cx="4260299" cy="2455363"/>
          </a:xfrm>
          <a:prstGeom prst="rect">
            <a:avLst/>
          </a:prstGeom>
          <a:noFill/>
          <a:ln>
            <a:noFill/>
          </a:ln>
        </p:spPr>
      </p:pic>
      <p:sp>
        <p:nvSpPr>
          <p:cNvPr id="76" name="Google Shape;76;p16"/>
          <p:cNvSpPr txBox="1"/>
          <p:nvPr>
            <p:ph idx="1" type="body"/>
          </p:nvPr>
        </p:nvSpPr>
        <p:spPr>
          <a:xfrm>
            <a:off x="456850" y="3651050"/>
            <a:ext cx="4192800" cy="443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sz="1000">
                <a:solidFill>
                  <a:srgbClr val="3B485E"/>
                </a:solidFill>
                <a:highlight>
                  <a:srgbClr val="FFFFFF"/>
                </a:highlight>
                <a:latin typeface="Georgia"/>
                <a:ea typeface="Georgia"/>
                <a:cs typeface="Georgia"/>
                <a:sym typeface="Georgia"/>
              </a:rPr>
              <a:t>Stéphane Mallarmé, ‘Autre éventail de Mademoiselle Mallarmé’ (Another of Mademoiselle Mallarmé’s fans), 1884</a:t>
            </a:r>
            <a:endParaRPr sz="1000">
              <a:solidFill>
                <a:srgbClr val="3B485E"/>
              </a:solidFill>
              <a:highlight>
                <a:srgbClr val="FFFFFF"/>
              </a:highlight>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45600" y="2012250"/>
            <a:ext cx="5360700" cy="29781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sz="1400">
              <a:solidFill>
                <a:schemeClr val="dk1"/>
              </a:solidFill>
              <a:latin typeface="Georgia"/>
              <a:ea typeface="Georgia"/>
              <a:cs typeface="Georgia"/>
              <a:sym typeface="Georgia"/>
            </a:endParaRPr>
          </a:p>
          <a:p>
            <a:pPr indent="0" lvl="0" marL="0" rtl="0" algn="l">
              <a:spcBef>
                <a:spcPts val="0"/>
              </a:spcBef>
              <a:spcAft>
                <a:spcPts val="0"/>
              </a:spcAft>
              <a:buClr>
                <a:schemeClr val="dk1"/>
              </a:buClr>
              <a:buSzPct val="47266"/>
              <a:buFont typeface="Arial"/>
              <a:buNone/>
            </a:pPr>
            <a:r>
              <a:rPr lang="en-GB" sz="2327">
                <a:solidFill>
                  <a:schemeClr val="dk1"/>
                </a:solidFill>
                <a:latin typeface="Georgia"/>
                <a:ea typeface="Georgia"/>
                <a:cs typeface="Georgia"/>
                <a:sym typeface="Georgia"/>
              </a:rPr>
              <a:t>“Just before he left for college, at Harvard, his mother read one of his letters and discovered that he was gay. She brought it up one day in the car when the two of them were driving to visit a neighbor; she was very upset… But after that it seemed to him that she managed to forget the distressing information, for she continued to ask him about girlfriends as she always had, and never mentioned the subject again.”</a:t>
            </a:r>
            <a:br>
              <a:rPr lang="en-GB" sz="2327">
                <a:solidFill>
                  <a:schemeClr val="dk1"/>
                </a:solidFill>
                <a:latin typeface="Georgia"/>
                <a:ea typeface="Georgia"/>
                <a:cs typeface="Georgia"/>
                <a:sym typeface="Georgia"/>
              </a:rPr>
            </a:br>
            <a:endParaRPr sz="1292">
              <a:solidFill>
                <a:schemeClr val="dk1"/>
              </a:solidFill>
              <a:latin typeface="Georgia"/>
              <a:ea typeface="Georgia"/>
              <a:cs typeface="Georgia"/>
              <a:sym typeface="Georgia"/>
            </a:endParaRPr>
          </a:p>
          <a:p>
            <a:pPr indent="0" lvl="0" marL="0" rtl="0" algn="l">
              <a:spcBef>
                <a:spcPts val="0"/>
              </a:spcBef>
              <a:spcAft>
                <a:spcPts val="0"/>
              </a:spcAft>
              <a:buClr>
                <a:schemeClr val="dk1"/>
              </a:buClr>
              <a:buSzPct val="91666"/>
              <a:buFont typeface="Arial"/>
              <a:buNone/>
            </a:pPr>
            <a:r>
              <a:rPr lang="en-GB" sz="1200">
                <a:latin typeface="Georgia"/>
                <a:ea typeface="Georgia"/>
                <a:cs typeface="Georgia"/>
                <a:sym typeface="Georgia"/>
              </a:rPr>
              <a:t>From ‘Present waking life: Becoming John Ashbery’, interview with Larissa MacFarquhar, </a:t>
            </a:r>
            <a:r>
              <a:rPr i="1" lang="en-GB" sz="1200">
                <a:latin typeface="Georgia"/>
                <a:ea typeface="Georgia"/>
                <a:cs typeface="Georgia"/>
                <a:sym typeface="Georgia"/>
              </a:rPr>
              <a:t>The New Yorker</a:t>
            </a:r>
            <a:r>
              <a:rPr lang="en-GB" sz="1200">
                <a:latin typeface="Georgia"/>
                <a:ea typeface="Georgia"/>
                <a:cs typeface="Georgia"/>
                <a:sym typeface="Georgia"/>
              </a:rPr>
              <a:t> (2005)</a:t>
            </a:r>
            <a:endParaRPr sz="1200">
              <a:latin typeface="Georgia"/>
              <a:ea typeface="Georgia"/>
              <a:cs typeface="Georgia"/>
              <a:sym typeface="Georgia"/>
            </a:endParaRPr>
          </a:p>
          <a:p>
            <a:pPr indent="0" lvl="0" marL="0" rtl="0" algn="l">
              <a:spcBef>
                <a:spcPts val="0"/>
              </a:spcBef>
              <a:spcAft>
                <a:spcPts val="0"/>
              </a:spcAft>
              <a:buClr>
                <a:schemeClr val="dk1"/>
              </a:buClr>
              <a:buSzPct val="91666"/>
              <a:buFont typeface="Arial"/>
              <a:buNone/>
            </a:pPr>
            <a:r>
              <a:t/>
            </a:r>
            <a:endParaRPr sz="1200">
              <a:latin typeface="Georgia"/>
              <a:ea typeface="Georgia"/>
              <a:cs typeface="Georgia"/>
              <a:sym typeface="Georgia"/>
            </a:endParaRPr>
          </a:p>
          <a:p>
            <a:pPr indent="0" lvl="0" marL="0" rtl="0" algn="l">
              <a:spcBef>
                <a:spcPts val="0"/>
              </a:spcBef>
              <a:spcAft>
                <a:spcPts val="1200"/>
              </a:spcAft>
              <a:buNone/>
            </a:pPr>
            <a:r>
              <a:t/>
            </a:r>
            <a:endParaRPr/>
          </a:p>
        </p:txBody>
      </p:sp>
      <p:sp>
        <p:nvSpPr>
          <p:cNvPr id="82" name="Google Shape;82;p17"/>
          <p:cNvSpPr txBox="1"/>
          <p:nvPr/>
        </p:nvSpPr>
        <p:spPr>
          <a:xfrm>
            <a:off x="4310275" y="496950"/>
            <a:ext cx="6697800" cy="151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700">
                <a:solidFill>
                  <a:schemeClr val="dk1"/>
                </a:solidFill>
                <a:latin typeface="Georgia"/>
                <a:ea typeface="Georgia"/>
                <a:cs typeface="Georgia"/>
                <a:sym typeface="Georgia"/>
              </a:rPr>
              <a:t>“...linens folded in my scented cedar closets”</a:t>
            </a:r>
            <a:br>
              <a:rPr lang="en-GB" sz="1700">
                <a:solidFill>
                  <a:schemeClr val="dk1"/>
                </a:solidFill>
                <a:latin typeface="Georgia"/>
                <a:ea typeface="Georgia"/>
                <a:cs typeface="Georgia"/>
                <a:sym typeface="Georgia"/>
              </a:rPr>
            </a:br>
            <a:r>
              <a:rPr lang="en-GB" sz="1200">
                <a:solidFill>
                  <a:schemeClr val="dk2"/>
                </a:solidFill>
                <a:latin typeface="Georgia"/>
                <a:ea typeface="Georgia"/>
                <a:cs typeface="Georgia"/>
                <a:sym typeface="Georgia"/>
              </a:rPr>
              <a:t>From </a:t>
            </a:r>
            <a:r>
              <a:rPr i="1" lang="en-GB" sz="1200">
                <a:solidFill>
                  <a:schemeClr val="dk2"/>
                </a:solidFill>
                <a:latin typeface="Georgia"/>
                <a:ea typeface="Georgia"/>
                <a:cs typeface="Georgia"/>
                <a:sym typeface="Georgia"/>
              </a:rPr>
              <a:t>Flow chart</a:t>
            </a:r>
            <a:r>
              <a:rPr lang="en-GB" sz="1200">
                <a:solidFill>
                  <a:schemeClr val="dk2"/>
                </a:solidFill>
                <a:latin typeface="Georgia"/>
                <a:ea typeface="Georgia"/>
                <a:cs typeface="Georgia"/>
                <a:sym typeface="Georgia"/>
              </a:rPr>
              <a:t> (1991)</a:t>
            </a:r>
            <a:endParaRPr sz="1200">
              <a:solidFill>
                <a:schemeClr val="dk2"/>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712275" y="928150"/>
            <a:ext cx="5120100" cy="1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highlight>
                <a:srgbClr val="FFFFFF"/>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GB" sz="1400">
                <a:solidFill>
                  <a:schemeClr val="dk1"/>
                </a:solidFill>
                <a:latin typeface="Georgia"/>
                <a:ea typeface="Georgia"/>
                <a:cs typeface="Georgia"/>
                <a:sym typeface="Georgia"/>
              </a:rPr>
              <a:t>“...</a:t>
            </a:r>
            <a:r>
              <a:rPr lang="en-GB" sz="1400">
                <a:solidFill>
                  <a:schemeClr val="dk1"/>
                </a:solidFill>
                <a:latin typeface="Georgia"/>
                <a:ea typeface="Georgia"/>
                <a:cs typeface="Georgia"/>
                <a:sym typeface="Georgia"/>
              </a:rPr>
              <a:t>a </a:t>
            </a:r>
            <a:r>
              <a:rPr lang="en-GB" sz="1400">
                <a:solidFill>
                  <a:schemeClr val="dk1"/>
                </a:solidFill>
                <a:latin typeface="Georgia"/>
                <a:ea typeface="Georgia"/>
                <a:cs typeface="Georgia"/>
                <a:sym typeface="Georgia"/>
              </a:rPr>
              <a:t>letter on a tray whose message is to change everything.”</a:t>
            </a:r>
            <a:br>
              <a:rPr lang="en-GB" sz="1400">
                <a:solidFill>
                  <a:schemeClr val="dk1"/>
                </a:solidFill>
                <a:latin typeface="Georgia"/>
                <a:ea typeface="Georgia"/>
                <a:cs typeface="Georgia"/>
                <a:sym typeface="Georgia"/>
              </a:rPr>
            </a:br>
            <a:r>
              <a:rPr lang="en-GB" sz="1300">
                <a:solidFill>
                  <a:srgbClr val="434343"/>
                </a:solidFill>
                <a:latin typeface="Georgia"/>
                <a:ea typeface="Georgia"/>
                <a:cs typeface="Georgia"/>
                <a:sym typeface="Georgia"/>
              </a:rPr>
              <a:t>From ‘Grand Galop’ (1974)</a:t>
            </a:r>
            <a:endParaRPr sz="1300">
              <a:solidFill>
                <a:srgbClr val="434343"/>
              </a:solidFill>
              <a:latin typeface="Georgia"/>
              <a:ea typeface="Georgia"/>
              <a:cs typeface="Georgia"/>
              <a:sym typeface="Georgia"/>
            </a:endParaRPr>
          </a:p>
          <a:p>
            <a:pPr indent="0" lvl="0" marL="0" rtl="0" algn="l">
              <a:spcBef>
                <a:spcPts val="0"/>
              </a:spcBef>
              <a:spcAft>
                <a:spcPts val="0"/>
              </a:spcAft>
              <a:buNone/>
            </a:pPr>
            <a:r>
              <a:t/>
            </a:r>
            <a:endParaRPr sz="1400">
              <a:solidFill>
                <a:schemeClr val="dk1"/>
              </a:solidFill>
              <a:highlight>
                <a:srgbClr val="FFFFFF"/>
              </a:highlight>
              <a:latin typeface="Georgia"/>
              <a:ea typeface="Georgia"/>
              <a:cs typeface="Georgia"/>
              <a:sym typeface="Georgia"/>
            </a:endParaRPr>
          </a:p>
          <a:p>
            <a:pPr indent="0" lvl="0" marL="0" rtl="0" algn="l">
              <a:spcBef>
                <a:spcPts val="1200"/>
              </a:spcBef>
              <a:spcAft>
                <a:spcPts val="0"/>
              </a:spcAft>
              <a:buNone/>
            </a:pPr>
            <a:r>
              <a:t/>
            </a:r>
            <a:endParaRPr sz="1400">
              <a:solidFill>
                <a:schemeClr val="dk1"/>
              </a:solidFill>
              <a:highlight>
                <a:srgbClr val="FFFFFF"/>
              </a:highlight>
              <a:latin typeface="Georgia"/>
              <a:ea typeface="Georgia"/>
              <a:cs typeface="Georgia"/>
              <a:sym typeface="Georgia"/>
            </a:endParaRPr>
          </a:p>
          <a:p>
            <a:pPr indent="0" lvl="0" marL="0" rtl="0" algn="l">
              <a:spcBef>
                <a:spcPts val="1200"/>
              </a:spcBef>
              <a:spcAft>
                <a:spcPts val="1200"/>
              </a:spcAft>
              <a:buNone/>
            </a:pPr>
            <a:r>
              <a:rPr lang="en-GB" sz="1400">
                <a:solidFill>
                  <a:schemeClr val="dk1"/>
                </a:solidFill>
                <a:highlight>
                  <a:srgbClr val="FFFFFF"/>
                </a:highlight>
                <a:latin typeface="Georgia"/>
                <a:ea typeface="Georgia"/>
                <a:cs typeface="Georgia"/>
                <a:sym typeface="Georgia"/>
              </a:rPr>
              <a:t>“…like waving to somebody who might have been waving to somebody behind you.”</a:t>
            </a:r>
            <a:br>
              <a:rPr lang="en-GB" sz="1400">
                <a:solidFill>
                  <a:schemeClr val="dk1"/>
                </a:solidFill>
                <a:highlight>
                  <a:srgbClr val="FFFFFF"/>
                </a:highlight>
                <a:latin typeface="Georgia"/>
                <a:ea typeface="Georgia"/>
                <a:cs typeface="Georgia"/>
                <a:sym typeface="Georgia"/>
              </a:rPr>
            </a:br>
            <a:r>
              <a:rPr lang="en-GB" sz="1200">
                <a:solidFill>
                  <a:srgbClr val="434343"/>
                </a:solidFill>
                <a:highlight>
                  <a:srgbClr val="FFFFFF"/>
                </a:highlight>
                <a:latin typeface="Georgia"/>
                <a:ea typeface="Georgia"/>
                <a:cs typeface="Georgia"/>
                <a:sym typeface="Georgia"/>
              </a:rPr>
              <a:t>Ben Lerner, ‘The Reflection of a Reading’ (2007)</a:t>
            </a:r>
            <a:endParaRPr sz="1200">
              <a:solidFill>
                <a:srgbClr val="434343"/>
              </a:solidFill>
              <a:highlight>
                <a:srgbClr val="FFFFFF"/>
              </a:highlight>
              <a:latin typeface="Georgia"/>
              <a:ea typeface="Georgia"/>
              <a:cs typeface="Georgia"/>
              <a:sym typeface="Georgia"/>
            </a:endParaRPr>
          </a:p>
        </p:txBody>
      </p:sp>
      <p:pic>
        <p:nvPicPr>
          <p:cNvPr id="88" name="Google Shape;88;p18"/>
          <p:cNvPicPr preferRelativeResize="0"/>
          <p:nvPr/>
        </p:nvPicPr>
        <p:blipFill>
          <a:blip r:embed="rId3">
            <a:alphaModFix/>
          </a:blip>
          <a:stretch>
            <a:fillRect/>
          </a:stretch>
        </p:blipFill>
        <p:spPr>
          <a:xfrm>
            <a:off x="6348600" y="826975"/>
            <a:ext cx="2143750" cy="285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