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6" r:id="rId3"/>
    <p:sldId id="257" r:id="rId4"/>
    <p:sldId id="264" r:id="rId5"/>
    <p:sldId id="263" r:id="rId6"/>
    <p:sldId id="258" r:id="rId7"/>
    <p:sldId id="265" r:id="rId8"/>
    <p:sldId id="266" r:id="rId9"/>
    <p:sldId id="267" r:id="rId10"/>
    <p:sldId id="259" r:id="rId11"/>
    <p:sldId id="260" r:id="rId12"/>
    <p:sldId id="262" r:id="rId13"/>
    <p:sldId id="26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83"/>
    <p:restoredTop sz="94650"/>
  </p:normalViewPr>
  <p:slideViewPr>
    <p:cSldViewPr snapToGrid="0">
      <p:cViewPr varScale="1">
        <p:scale>
          <a:sx n="63" d="100"/>
          <a:sy n="63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B2D1-B934-546F-0AC5-4CC271BEA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1E6DF-8E80-AF66-41A3-A0E6AD819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5885F-8D74-FA50-BDA5-1F0D10B8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C8327-295A-8A6E-E319-C5BE8640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E8133-3B50-7AB3-0365-2AD94AE3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2233-1BB7-1366-DFE2-78754369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94F0B-0BEE-0D1D-F8AB-1CA215B4E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5ABA4-4E4A-6440-572E-5738A770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AFBC-498C-38D1-CC07-46C85A83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19C11-BD91-B381-2AB1-FB6AEB92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8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E8C43-AF1A-F6A1-77AD-DD5CF4CE3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3C4D5-9317-5025-F924-C3E305661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1CA90-D26E-377F-FBA6-E5E02811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4970-7FCB-C25A-FC8A-2E6021FA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1CC95-249C-0A9B-7428-0C868085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8D7E-6853-C4F6-1953-1857C875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38843-863E-7B54-1C4D-A4946D4E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5437-5AEA-0AEF-78F2-F0819D89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8E512-65C5-6C0C-1D18-7AFA4E2A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01FB7-8B0B-1080-D453-A234E71F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200-FD09-F83D-6D2B-C149C588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16F7-9794-4BC3-764B-8236A31D7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40275-7321-84B3-3C6D-BD3DA324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7A0D7-93BB-F446-D05E-D885CADD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AB6DF-F503-A68D-78F2-3870916F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2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4A61-B2A2-7E7A-BF69-0AB4836B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7AD7-41F4-4151-C5D1-F08406CBE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8A97B-A248-AD88-408C-A9E8E850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5FEAC-714F-F0A6-DEEA-0C3321CF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9860F-5D40-5FFD-412F-D4E6B601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CC12-F201-5FD9-A42D-978C5264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8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4B2CC-E36F-E919-0C03-9FDAD0F6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BDDAC-9327-4449-0A6F-F0050B697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F8127-71BD-735A-CB7B-4A748B234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21D08-F234-FF72-3CD8-F64B86320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46067-9A50-261A-A486-64A9B97BF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C1261-EC13-CB0B-FC3B-3B2C5271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5B0D5-94EE-58D9-612B-89BD836E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5C713-01CE-4F96-F685-F58EDBF1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7AB6-DEAF-F780-D7D3-86AF86FD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7EDAE-CCC3-1916-8FA4-51A518CF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2B9E3-1E7F-B0BE-452E-C82F266CE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8110D-3911-A14B-ECAE-602D6663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2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2175B-927F-3CF1-0B20-74C547AD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68885-1F54-FB4B-98CC-88CB2A49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57DD0-3EBD-354E-6538-429E7F5B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3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00BF-7C10-E155-DE58-BEB463CF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733F2-002E-5DB9-8648-AE713D81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1AA8E-33C9-48EC-2DB4-0709923C1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ADADA-6D62-1562-13B3-CA27B82C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F1447-D26F-62AB-6D64-0F16E3FC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81C7B-74B8-3169-FE2D-B2AFF411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9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8C9B6-50A2-09AA-EAEA-C8E75D5A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934358-78F1-D483-E610-FB0CBFECD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9FCB2-A7E4-0DFE-493B-EA108E4E9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7B2DB-E298-297E-D306-068D585F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B53AD-B5CB-C67F-D34D-26EDCB12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E5317-E716-26FA-DF9A-2D3C8886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7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3A3C9-0470-4E16-138A-C3FC687D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6B0CB-4478-A879-DC48-6CD63B321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B3D22-C217-B2C4-A386-49328E33B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28C4-7EBE-424C-8361-3206EDAEE8D8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6E123-5A16-6486-46CC-A1DE39355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2F82-FCF6-3463-B08C-A9A8BFF7A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60025-F343-EB46-A70B-C992CCFB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marine invertebrates, cephalopod, organism&#10;&#10;Description automatically generated">
            <a:extLst>
              <a:ext uri="{FF2B5EF4-FFF2-40B4-BE49-F238E27FC236}">
                <a16:creationId xmlns:a16="http://schemas.microsoft.com/office/drawing/2014/main" id="{F9D4330B-F46E-E72E-4B88-7A373DE78A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2743200"/>
            <a:ext cx="12598400" cy="1840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33A0A-2C4B-C8D1-6BB6-F2813F43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244" y="5816600"/>
            <a:ext cx="1123306" cy="1911350"/>
          </a:xfrm>
          <a:prstGeom prst="rect">
            <a:avLst/>
          </a:prstGeom>
        </p:spPr>
      </p:pic>
      <p:pic>
        <p:nvPicPr>
          <p:cNvPr id="6" name="Picture 5" descr="A picture containing font, graphics, typography, black&#10;&#10;Description automatically generated">
            <a:extLst>
              <a:ext uri="{FF2B5EF4-FFF2-40B4-BE49-F238E27FC236}">
                <a16:creationId xmlns:a16="http://schemas.microsoft.com/office/drawing/2014/main" id="{42762456-0E9C-0178-E994-05A3D732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" y="5816600"/>
            <a:ext cx="3725353" cy="117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2995D-01A0-95DB-46F8-65F65BEB4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26" r="-32223" b="1"/>
          <a:stretch/>
        </p:blipFill>
        <p:spPr>
          <a:xfrm>
            <a:off x="10877550" y="5993834"/>
            <a:ext cx="1485256" cy="53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92DD0-F05C-5245-E268-1AC26AF8CC43}"/>
              </a:ext>
            </a:extLst>
          </p:cNvPr>
          <p:cNvSpPr txBox="1"/>
          <p:nvPr/>
        </p:nvSpPr>
        <p:spPr>
          <a:xfrm>
            <a:off x="1003548" y="2429470"/>
            <a:ext cx="10184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‘Tentacles in many different spheres’: Being </a:t>
            </a:r>
          </a:p>
          <a:p>
            <a:pPr algn="ctr"/>
            <a:r>
              <a:rPr lang="en-GB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small poetry press in the 21st century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0C766-3312-9988-34D0-0656F5B241AD}"/>
              </a:ext>
            </a:extLst>
          </p:cNvPr>
          <p:cNvSpPr txBox="1"/>
          <p:nvPr/>
        </p:nvSpPr>
        <p:spPr>
          <a:xfrm>
            <a:off x="4582601" y="3722132"/>
            <a:ext cx="398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Caroline Harris &amp; Briony Hughes</a:t>
            </a:r>
          </a:p>
        </p:txBody>
      </p:sp>
    </p:spTree>
    <p:extLst>
      <p:ext uri="{BB962C8B-B14F-4D97-AF65-F5344CB8AC3E}">
        <p14:creationId xmlns:p14="http://schemas.microsoft.com/office/powerpoint/2010/main" val="81670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book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76B0BFC-6DCA-C7C3-41E3-0224686B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9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26BE6DA4-3D0F-B68D-75D8-E387581F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" r="-1" b="-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1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clothing, tree, shoulder&#10;&#10;Description automatically generated">
            <a:extLst>
              <a:ext uri="{FF2B5EF4-FFF2-40B4-BE49-F238E27FC236}">
                <a16:creationId xmlns:a16="http://schemas.microsoft.com/office/drawing/2014/main" id="{9121858A-55C0-A8A7-26E2-9C09E3FC0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1" b="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Content Placeholder 4" descr="A close-up of some fabric&#10;&#10;Description automatically generated with low confidence">
            <a:extLst>
              <a:ext uri="{FF2B5EF4-FFF2-40B4-BE49-F238E27FC236}">
                <a16:creationId xmlns:a16="http://schemas.microsoft.com/office/drawing/2014/main" id="{749C2021-0623-6D3B-F9BB-28C6DD0BC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22" r="22986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120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rigami&#10;&#10;Description automatically generated">
            <a:extLst>
              <a:ext uri="{FF2B5EF4-FFF2-40B4-BE49-F238E27FC236}">
                <a16:creationId xmlns:a16="http://schemas.microsoft.com/office/drawing/2014/main" id="{1366F7A6-28F0-C6A1-6EA9-FEDF159DC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2" r="-3" b="-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picture containing art paper, craft, creative arts, origami paper&#10;&#10;Description automatically generated">
            <a:extLst>
              <a:ext uri="{FF2B5EF4-FFF2-40B4-BE49-F238E27FC236}">
                <a16:creationId xmlns:a16="http://schemas.microsoft.com/office/drawing/2014/main" id="{DD11E2DD-C891-0E18-E85D-9BEBEFE2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9" r="1" b="2697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 descr="A picture containing text, general supply, indoor, paper&#10;&#10;Description automatically generated">
            <a:extLst>
              <a:ext uri="{FF2B5EF4-FFF2-40B4-BE49-F238E27FC236}">
                <a16:creationId xmlns:a16="http://schemas.microsoft.com/office/drawing/2014/main" id="{8DB8F7C7-B55D-4FEA-9299-369635D87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80" r="3" b="11955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866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graphic design, letter&#10;&#10;Description automatically generated">
            <a:extLst>
              <a:ext uri="{FF2B5EF4-FFF2-40B4-BE49-F238E27FC236}">
                <a16:creationId xmlns:a16="http://schemas.microsoft.com/office/drawing/2014/main" id="{A5903087-F6EE-D359-0E61-2BCDC2F37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0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, marine invertebrates, cephalopod, organism&#10;&#10;Description automatically generated">
            <a:extLst>
              <a:ext uri="{FF2B5EF4-FFF2-40B4-BE49-F238E27FC236}">
                <a16:creationId xmlns:a16="http://schemas.microsoft.com/office/drawing/2014/main" id="{E6CB10F8-DB15-0A62-7572-F24625BB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44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D3AE8-2F40-D24C-6C94-2CC7D4CF3397}"/>
              </a:ext>
            </a:extLst>
          </p:cNvPr>
          <p:cNvSpPr txBox="1"/>
          <p:nvPr/>
        </p:nvSpPr>
        <p:spPr>
          <a:xfrm>
            <a:off x="4945951" y="4794974"/>
            <a:ext cx="6455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/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‘I prefer to see the New York School as a very loose constellation of poets, artists, composers, etc, that spans several generations, and that has tentacles in many different spheres of culture and in different time periods’—Andrew Epstein, from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Locus Solus: The New York School of Poets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0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graphic design, book, printing&#10;&#10;Description automatically generated">
            <a:extLst>
              <a:ext uri="{FF2B5EF4-FFF2-40B4-BE49-F238E27FC236}">
                <a16:creationId xmlns:a16="http://schemas.microsoft.com/office/drawing/2014/main" id="{8AB9F7AA-6824-6108-5C6A-0BC8A3C29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47" b="151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4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1D3AE8-2F40-D24C-6C94-2CC7D4CF3397}"/>
              </a:ext>
            </a:extLst>
          </p:cNvPr>
          <p:cNvSpPr txBox="1"/>
          <p:nvPr/>
        </p:nvSpPr>
        <p:spPr>
          <a:xfrm>
            <a:off x="290935" y="4956338"/>
            <a:ext cx="64554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/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‘There has been a great deal of fluidity and affinity – personally, textually, and critically – between women writing in the New York School vein and women associated with language writing’—Maggie Nelson, from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Women, the New York School, and Other True Abstractions</a:t>
            </a:r>
            <a:endParaRPr lang="en-GB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Women, the New York School, and Other True Abstractions: Amazon.co.uk: Maggie  Nelson: 9781609381097: Books">
            <a:extLst>
              <a:ext uri="{FF2B5EF4-FFF2-40B4-BE49-F238E27FC236}">
                <a16:creationId xmlns:a16="http://schemas.microsoft.com/office/drawing/2014/main" id="{65513E0A-4A7C-7052-D543-121AF6AFB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24" y="0"/>
            <a:ext cx="4527176" cy="69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3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invertebrate, marine invertebrates, cephalopod, organism&#10;&#10;Description automatically generated">
            <a:extLst>
              <a:ext uri="{FF2B5EF4-FFF2-40B4-BE49-F238E27FC236}">
                <a16:creationId xmlns:a16="http://schemas.microsoft.com/office/drawing/2014/main" id="{1E542155-796F-07C5-89F2-B9FC1876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07" r="-1" b="1986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7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917E0-A37C-912D-64BB-2227C891F78D}"/>
              </a:ext>
            </a:extLst>
          </p:cNvPr>
          <p:cNvSpPr txBox="1"/>
          <p:nvPr/>
        </p:nvSpPr>
        <p:spPr>
          <a:xfrm>
            <a:off x="297241" y="4171964"/>
            <a:ext cx="3799425" cy="349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ffectLst/>
                <a:latin typeface="Times" pitchFamily="2" charset="0"/>
              </a:rPr>
              <a:t>‘Over the years, I have been told numerous times by male publishers, editors, and visual poets that few women make visual poetry. And judging from visual poetry anthologies published in the twenty-first century, this appeared to be true…’—Amanda Earl, editor, in </a:t>
            </a:r>
            <a:r>
              <a:rPr lang="en-US" i="1" dirty="0">
                <a:effectLst/>
                <a:latin typeface="Times" pitchFamily="2" charset="0"/>
              </a:rPr>
              <a:t>Judith: Women Making Visual Poetry</a:t>
            </a:r>
            <a:endParaRPr lang="en-US" dirty="0">
              <a:effectLst/>
              <a:latin typeface="Times" pitchFamily="2" charset="0"/>
            </a:endParaRPr>
          </a:p>
        </p:txBody>
      </p:sp>
      <p:pic>
        <p:nvPicPr>
          <p:cNvPr id="5" name="Content Placeholder 4" descr="A picture containing text, collage, graphic design, screenshot&#10;&#10;Description automatically generated">
            <a:extLst>
              <a:ext uri="{FF2B5EF4-FFF2-40B4-BE49-F238E27FC236}">
                <a16:creationId xmlns:a16="http://schemas.microsoft.com/office/drawing/2014/main" id="{0C2C917B-4868-2D64-2037-53AF85490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05" r="1" b="4075"/>
          <a:stretch/>
        </p:blipFill>
        <p:spPr>
          <a:xfrm>
            <a:off x="4393908" y="10"/>
            <a:ext cx="7795044" cy="74437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1860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546C9FD-3802-607E-58FA-1BC60491F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r="253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wilding: An Ecopoetic Anthology: Amazon.co.uk: Crested Tit Collective,  Hughes, Briony: 9781527268401: Books">
            <a:extLst>
              <a:ext uri="{FF2B5EF4-FFF2-40B4-BE49-F238E27FC236}">
                <a16:creationId xmlns:a16="http://schemas.microsoft.com/office/drawing/2014/main" id="{7EB1FFA7-D68A-4836-9920-79C76AE3E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4" b="5984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3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DFBE5E5-FD61-8A2D-A684-CBC5EF879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r="1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A4EE79-2791-1965-7775-7F5BFBF07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r="-2" b="-2"/>
          <a:stretch/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84C5DE4-875F-5071-9A19-F6B502750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r="-2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6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ece of paper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16EB727D-44A0-8643-AB18-517F92AEB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5" r="40837" b="2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5" name="Picture 4" descr="A close-up of a paper roll&#10;&#10;Description automatically generated with low confidence">
            <a:extLst>
              <a:ext uri="{FF2B5EF4-FFF2-40B4-BE49-F238E27FC236}">
                <a16:creationId xmlns:a16="http://schemas.microsoft.com/office/drawing/2014/main" id="{44C3F914-F03D-48E5-0C6F-866FACF8E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2" b="1"/>
          <a:stretch/>
        </p:blipFill>
        <p:spPr>
          <a:xfrm rot="5400000">
            <a:off x="3255694" y="839266"/>
            <a:ext cx="5707537" cy="4029005"/>
          </a:xfrm>
          <a:prstGeom prst="rect">
            <a:avLst/>
          </a:prstGeom>
        </p:spPr>
      </p:pic>
      <p:pic>
        <p:nvPicPr>
          <p:cNvPr id="7" name="Picture 6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3547DEB3-A66E-D531-B3D5-290368181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5058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9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185</Words>
  <Application>Microsoft Office PowerPoint</Application>
  <PresentationFormat>Widescreen</PresentationFormat>
  <Paragraphs>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Hughes, Briony (2015)</dc:creator>
  <cp:lastModifiedBy>Rona Cran (College of Arts and Law)</cp:lastModifiedBy>
  <cp:revision>3</cp:revision>
  <dcterms:created xsi:type="dcterms:W3CDTF">2023-05-25T15:49:44Z</dcterms:created>
  <dcterms:modified xsi:type="dcterms:W3CDTF">2023-05-26T17:25:50Z</dcterms:modified>
</cp:coreProperties>
</file>